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182c5915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182c591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2182c5915f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459" y="207095"/>
            <a:ext cx="11663082" cy="645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  <a:defRPr b="0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76" y="819398"/>
            <a:ext cx="896448" cy="73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800"/>
              <a:buFont typeface="Arial"/>
              <a:buNone/>
              <a:defRPr b="0" i="0" sz="48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TAM-LogoBox.png" id="43" name="Google Shape;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468" y="1424596"/>
            <a:ext cx="1303064" cy="13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203205" y="6575107"/>
            <a:ext cx="9400417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3823" y="231831"/>
            <a:ext cx="11424356" cy="9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383823" y="383114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ctrTitle"/>
          </p:nvPr>
        </p:nvSpPr>
        <p:spPr>
          <a:xfrm>
            <a:off x="496958" y="1776359"/>
            <a:ext cx="11201400" cy="2328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10344"/>
              <a:buFont typeface="Arial"/>
              <a:buNone/>
            </a:pPr>
            <a:br>
              <a:rPr lang="en-US"/>
            </a:br>
            <a:r>
              <a:rPr lang="en-US" sz="5222"/>
              <a:t>PROJECT: IDEALS LAB</a:t>
            </a:r>
            <a:br>
              <a:rPr lang="en-US" sz="5222"/>
            </a:br>
            <a:r>
              <a:rPr lang="en-US" sz="2255"/>
              <a:t>"From Theory to Practice: Designing a User-Friendly Website for Educators and Researchers"</a:t>
            </a:r>
            <a:endParaRPr sz="22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10344"/>
              <a:buFont typeface="Arial"/>
              <a:buNone/>
            </a:pPr>
            <a:r>
              <a:t/>
            </a:r>
            <a:endParaRPr sz="22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44262"/>
              <a:buFont typeface="Arial"/>
              <a:buNone/>
            </a:pPr>
            <a:r>
              <a:rPr lang="en-US" sz="2033"/>
              <a:t>CSCE 606 - Software Engineering</a:t>
            </a:r>
            <a:br>
              <a:rPr lang="en-US" sz="2033"/>
            </a:br>
            <a:endParaRPr sz="6333"/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1828800" y="4235400"/>
            <a:ext cx="91062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967"/>
              <a:buNone/>
            </a:pPr>
            <a:r>
              <a:rPr lang="en-US" sz="2917"/>
              <a:t>Client: Jonan Phillip Donaldson</a:t>
            </a:r>
            <a:endParaRPr sz="291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7743"/>
              <a:buNone/>
            </a:pPr>
            <a:r>
              <a:rPr lang="en-US" sz="2191"/>
              <a:t>Team Members: Chonglin Zhang, Isuranga Perera, James Camp, </a:t>
            </a:r>
            <a:endParaRPr sz="219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7743"/>
              <a:buNone/>
            </a:pPr>
            <a:r>
              <a:rPr lang="en-US" sz="2191"/>
              <a:t>    Ritika Nigam, Sidharth Anil, Yuntao Xie</a:t>
            </a:r>
            <a:endParaRPr sz="2191"/>
          </a:p>
        </p:txBody>
      </p:sp>
      <p:cxnSp>
        <p:nvCxnSpPr>
          <p:cNvPr id="90" name="Google Shape;90;p11"/>
          <p:cNvCxnSpPr/>
          <p:nvPr/>
        </p:nvCxnSpPr>
        <p:spPr>
          <a:xfrm>
            <a:off x="4082717" y="3968943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487600" y="112750"/>
            <a:ext cx="836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Create new Theo/Assump/Prac</a:t>
            </a:r>
            <a:endParaRPr/>
          </a:p>
        </p:txBody>
      </p:sp>
      <p:pic>
        <p:nvPicPr>
          <p:cNvPr descr="A picture containing timeline&#10;&#10;Description automatically generated" id="169" name="Google Shape;16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478" l="0" r="79710" t="12080"/>
          <a:stretch/>
        </p:blipFill>
        <p:spPr>
          <a:xfrm>
            <a:off x="1114039" y="1484244"/>
            <a:ext cx="2662831" cy="3366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70" name="Google Shape;170;p20"/>
          <p:cNvPicPr preferRelativeResize="0"/>
          <p:nvPr/>
        </p:nvPicPr>
        <p:blipFill rotWithShape="1">
          <a:blip r:embed="rId4">
            <a:alphaModFix/>
          </a:blip>
          <a:srcRect b="3915" l="1090" r="79641" t="73508"/>
          <a:stretch/>
        </p:blipFill>
        <p:spPr>
          <a:xfrm>
            <a:off x="1219200" y="4883977"/>
            <a:ext cx="2557670" cy="1139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71" name="Google Shape;171;p20"/>
          <p:cNvPicPr preferRelativeResize="0"/>
          <p:nvPr/>
        </p:nvPicPr>
        <p:blipFill rotWithShape="1">
          <a:blip r:embed="rId5">
            <a:alphaModFix/>
          </a:blip>
          <a:srcRect b="25705" l="0" r="79947" t="12863"/>
          <a:stretch/>
        </p:blipFill>
        <p:spPr>
          <a:xfrm>
            <a:off x="4830417" y="1496945"/>
            <a:ext cx="2537791" cy="3101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72" name="Google Shape;172;p20"/>
          <p:cNvPicPr preferRelativeResize="0"/>
          <p:nvPr/>
        </p:nvPicPr>
        <p:blipFill rotWithShape="1">
          <a:blip r:embed="rId6">
            <a:alphaModFix/>
          </a:blip>
          <a:srcRect b="67687" l="0" r="79548" t="17194"/>
          <a:stretch/>
        </p:blipFill>
        <p:spPr>
          <a:xfrm>
            <a:off x="4929809" y="4597952"/>
            <a:ext cx="2438399" cy="763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73" name="Google Shape;173;p20"/>
          <p:cNvPicPr preferRelativeResize="0"/>
          <p:nvPr/>
        </p:nvPicPr>
        <p:blipFill rotWithShape="1">
          <a:blip r:embed="rId7">
            <a:alphaModFix/>
          </a:blip>
          <a:srcRect b="0" l="-1" r="79304" t="85321"/>
          <a:stretch/>
        </p:blipFill>
        <p:spPr>
          <a:xfrm>
            <a:off x="4929809" y="5361055"/>
            <a:ext cx="2438399" cy="740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74" name="Google Shape;174;p20"/>
          <p:cNvPicPr preferRelativeResize="0"/>
          <p:nvPr/>
        </p:nvPicPr>
        <p:blipFill rotWithShape="1">
          <a:blip r:embed="rId8">
            <a:alphaModFix/>
          </a:blip>
          <a:srcRect b="32071" l="0" r="79472" t="12649"/>
          <a:stretch/>
        </p:blipFill>
        <p:spPr>
          <a:xfrm>
            <a:off x="8669085" y="1484244"/>
            <a:ext cx="2662831" cy="46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Theories</a:t>
            </a:r>
            <a:endParaRPr/>
          </a:p>
        </p:txBody>
      </p:sp>
      <p:pic>
        <p:nvPicPr>
          <p:cNvPr descr="Graphical user interface&#10;&#10;Description automatically generated" id="180" name="Google Shape;18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1793"/>
          <a:stretch/>
        </p:blipFill>
        <p:spPr>
          <a:xfrm>
            <a:off x="4427941" y="1606244"/>
            <a:ext cx="7154459" cy="4599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81" name="Google Shape;181;p21"/>
          <p:cNvPicPr preferRelativeResize="0"/>
          <p:nvPr/>
        </p:nvPicPr>
        <p:blipFill rotWithShape="1">
          <a:blip r:embed="rId4">
            <a:alphaModFix/>
          </a:blip>
          <a:srcRect b="12579" l="0" r="79471" t="12931"/>
          <a:stretch/>
        </p:blipFill>
        <p:spPr>
          <a:xfrm>
            <a:off x="609600" y="1478844"/>
            <a:ext cx="3182112" cy="45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718744" y="2070856"/>
            <a:ext cx="2829525" cy="506896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3657413" y="2183397"/>
            <a:ext cx="715618" cy="2818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3734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Assumptions</a:t>
            </a:r>
            <a:endParaRPr/>
          </a:p>
        </p:txBody>
      </p:sp>
      <p:pic>
        <p:nvPicPr>
          <p:cNvPr descr="Graphical user interface&#10;&#10;Description automatically generated" id="189" name="Google Shape;189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79452" t="12935"/>
          <a:stretch/>
        </p:blipFill>
        <p:spPr>
          <a:xfrm>
            <a:off x="643466" y="1616765"/>
            <a:ext cx="2417786" cy="4386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90" name="Google Shape;190;p22"/>
          <p:cNvPicPr preferRelativeResize="0"/>
          <p:nvPr/>
        </p:nvPicPr>
        <p:blipFill rotWithShape="1">
          <a:blip r:embed="rId4">
            <a:alphaModFix/>
          </a:blip>
          <a:srcRect b="0" l="0" r="0" t="13104"/>
          <a:stretch/>
        </p:blipFill>
        <p:spPr>
          <a:xfrm>
            <a:off x="3776134" y="1616765"/>
            <a:ext cx="7772400" cy="43864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718745" y="2146852"/>
            <a:ext cx="2143725" cy="357809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937749" y="2184849"/>
            <a:ext cx="715618" cy="2818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3734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Practices</a:t>
            </a:r>
            <a:endParaRPr/>
          </a:p>
        </p:txBody>
      </p:sp>
      <p:pic>
        <p:nvPicPr>
          <p:cNvPr descr="Diagram&#10;&#10;Description automatically generated" id="198" name="Google Shape;19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79452" t="12650"/>
          <a:stretch/>
        </p:blipFill>
        <p:spPr>
          <a:xfrm>
            <a:off x="643465" y="1656520"/>
            <a:ext cx="2311769" cy="443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99" name="Google Shape;199;p23"/>
          <p:cNvPicPr preferRelativeResize="0"/>
          <p:nvPr/>
        </p:nvPicPr>
        <p:blipFill rotWithShape="1">
          <a:blip r:embed="rId4">
            <a:alphaModFix/>
          </a:blip>
          <a:srcRect b="0" l="0" r="0" t="12054"/>
          <a:stretch/>
        </p:blipFill>
        <p:spPr>
          <a:xfrm>
            <a:off x="3776135" y="1773555"/>
            <a:ext cx="7772400" cy="443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718746" y="2206487"/>
            <a:ext cx="2024454" cy="218662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2848483" y="2174911"/>
            <a:ext cx="715618" cy="2818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3734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>
                <a:solidFill>
                  <a:srgbClr val="434343"/>
                </a:solidFill>
              </a:rPr>
              <a:t>We successfully accomplished all functional requirements stipulated by the client. 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>
                <a:solidFill>
                  <a:srgbClr val="434343"/>
                </a:solidFill>
              </a:rPr>
              <a:t>Our adaptable and agile methodology allowed us to incorporate and execute additional features that arose mid-project per the client’s request. 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>
                <a:solidFill>
                  <a:srgbClr val="434343"/>
                </a:solidFill>
              </a:rPr>
              <a:t>It can be concluded that the project has been successfully completed, meeting and exceeding client expectations. </a:t>
            </a:r>
            <a:endParaRPr sz="2800">
              <a:solidFill>
                <a:srgbClr val="434343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Char char="●"/>
            </a:pPr>
            <a:r>
              <a:rPr lang="en-US" sz="2800">
                <a:solidFill>
                  <a:srgbClr val="434343"/>
                </a:solidFill>
              </a:rPr>
              <a:t>Our efforts were corroborated by the client’s affirmation of the project’s successful outcome.</a:t>
            </a:r>
            <a:endParaRPr sz="2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 improve the quality of education and help educators and researchers design more effective teaching and learning experiences.</a:t>
            </a:r>
            <a:endParaRPr/>
          </a:p>
          <a:p>
            <a:pPr indent="-457200" lvl="0" marL="457200" rtl="0" algn="l">
              <a:spcBef>
                <a:spcPts val="64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 combat the cumbersome and visually unappealing concept map generated through the Miro board.</a:t>
            </a:r>
            <a:endParaRPr/>
          </a:p>
          <a:p>
            <a:pPr indent="-254000" lvl="0" marL="45720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Concept Map- Miro Board</a:t>
            </a:r>
            <a:endParaRPr/>
          </a:p>
        </p:txBody>
      </p:sp>
      <p:pic>
        <p:nvPicPr>
          <p:cNvPr descr="Chart, diagram&#10;&#10;Description automatically generated" id="103" name="Google Shape;10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2365"/>
          <a:stretch/>
        </p:blipFill>
        <p:spPr>
          <a:xfrm>
            <a:off x="643467" y="1391478"/>
            <a:ext cx="11044950" cy="493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Goal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 build a highly interactive visual website that transforms the difficult-to-view concept map into a convenient, user-friendly platform.</a:t>
            </a:r>
            <a:endParaRPr/>
          </a:p>
          <a:p>
            <a:pPr indent="-203200" lvl="0" marL="0" rtl="0" algn="l">
              <a:spcBef>
                <a:spcPts val="64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 provide a simplified interface upfront, which does not overwhelm the users.</a:t>
            </a:r>
            <a:endParaRPr/>
          </a:p>
          <a:p>
            <a:pPr indent="-203200" lvl="0" marL="0" rtl="0" algn="l">
              <a:spcBef>
                <a:spcPts val="64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b="0" i="0" lang="en-US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 allow users to traverse the map from any of the features - theories, assumptions, and practices.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ctrTitle"/>
          </p:nvPr>
        </p:nvSpPr>
        <p:spPr>
          <a:xfrm>
            <a:off x="469500" y="2647875"/>
            <a:ext cx="11253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100"/>
              <a:t>Website Workflow and Key Features</a:t>
            </a:r>
            <a:endParaRPr sz="6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Workflow Design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05950"/>
            <a:ext cx="11069050" cy="52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IDEALS-Website</a:t>
            </a:r>
            <a:endParaRPr/>
          </a:p>
        </p:txBody>
      </p:sp>
      <p:pic>
        <p:nvPicPr>
          <p:cNvPr descr="A picture containing timeline&#10;&#10;Description automatically generated" id="127" name="Google Shape;12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2935"/>
          <a:stretch/>
        </p:blipFill>
        <p:spPr>
          <a:xfrm>
            <a:off x="1570383" y="1573695"/>
            <a:ext cx="9084365" cy="458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9978887" y="1461052"/>
            <a:ext cx="775252" cy="506896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7"/>
          <p:cNvCxnSpPr>
            <a:endCxn id="128" idx="3"/>
          </p:cNvCxnSpPr>
          <p:nvPr/>
        </p:nvCxnSpPr>
        <p:spPr>
          <a:xfrm flipH="1">
            <a:off x="10754139" y="1573800"/>
            <a:ext cx="337800" cy="140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0" name="Google Shape;130;p17"/>
          <p:cNvSpPr txBox="1"/>
          <p:nvPr/>
        </p:nvSpPr>
        <p:spPr>
          <a:xfrm>
            <a:off x="11092070" y="1418872"/>
            <a:ext cx="944217" cy="3077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login</a:t>
            </a:r>
            <a:endParaRPr/>
          </a:p>
        </p:txBody>
      </p:sp>
      <p:cxnSp>
        <p:nvCxnSpPr>
          <p:cNvPr id="131" name="Google Shape;131;p17"/>
          <p:cNvCxnSpPr/>
          <p:nvPr/>
        </p:nvCxnSpPr>
        <p:spPr>
          <a:xfrm flipH="1" rot="10800000">
            <a:off x="1098273" y="3210338"/>
            <a:ext cx="472110" cy="21866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2" name="Google Shape;132;p17"/>
          <p:cNvSpPr txBox="1"/>
          <p:nvPr/>
        </p:nvSpPr>
        <p:spPr>
          <a:xfrm>
            <a:off x="62027" y="3105834"/>
            <a:ext cx="1036246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view)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10823713" y="4322285"/>
            <a:ext cx="1036246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(Visual map view)</a:t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 rot="10800000">
            <a:off x="10366513" y="4492487"/>
            <a:ext cx="457200" cy="19913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5" name="Google Shape;135;p17"/>
          <p:cNvSpPr txBox="1"/>
          <p:nvPr/>
        </p:nvSpPr>
        <p:spPr>
          <a:xfrm>
            <a:off x="3322797" y="1414873"/>
            <a:ext cx="2329070" cy="506896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 flipH="1">
            <a:off x="5651867" y="1473474"/>
            <a:ext cx="337931" cy="14080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7" name="Google Shape;137;p17"/>
          <p:cNvSpPr txBox="1"/>
          <p:nvPr/>
        </p:nvSpPr>
        <p:spPr>
          <a:xfrm>
            <a:off x="5989798" y="1319585"/>
            <a:ext cx="1106741" cy="3077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User Login</a:t>
            </a:r>
            <a:endParaRPr/>
          </a:p>
        </p:txBody>
      </p:sp>
      <p:pic>
        <p:nvPicPr>
          <p:cNvPr descr="Graphical user interface, application, Word&#10;&#10;Description automatically generated" id="143" name="Google Shape;143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8187" l="31573" r="55405" t="15652"/>
          <a:stretch/>
        </p:blipFill>
        <p:spPr>
          <a:xfrm>
            <a:off x="556591" y="1742661"/>
            <a:ext cx="3087757" cy="4028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Word&#10;&#10;Description automatically generated" id="144" name="Google Shape;144;p18"/>
          <p:cNvPicPr preferRelativeResize="0"/>
          <p:nvPr/>
        </p:nvPicPr>
        <p:blipFill rotWithShape="1">
          <a:blip r:embed="rId3">
            <a:alphaModFix/>
          </a:blip>
          <a:srcRect b="57733" l="44811" r="43060" t="15225"/>
          <a:stretch/>
        </p:blipFill>
        <p:spPr>
          <a:xfrm>
            <a:off x="4487332" y="1742661"/>
            <a:ext cx="2928731" cy="4028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Word&#10;&#10;Description automatically generated" id="145" name="Google Shape;145;p18"/>
          <p:cNvPicPr preferRelativeResize="0"/>
          <p:nvPr/>
        </p:nvPicPr>
        <p:blipFill rotWithShape="1">
          <a:blip r:embed="rId3">
            <a:alphaModFix/>
          </a:blip>
          <a:srcRect b="57471" l="57500" r="32071" t="15226"/>
          <a:stretch/>
        </p:blipFill>
        <p:spPr>
          <a:xfrm>
            <a:off x="8418443" y="1742661"/>
            <a:ext cx="2779643" cy="407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3727174" y="3717235"/>
            <a:ext cx="636104" cy="3279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373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7622943" y="3717235"/>
            <a:ext cx="636104" cy="3279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373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View mode and Edit mode</a:t>
            </a:r>
            <a:endParaRPr/>
          </a:p>
        </p:txBody>
      </p:sp>
      <p:pic>
        <p:nvPicPr>
          <p:cNvPr descr="Diagram&#10;&#10;Description automatically generated" id="153" name="Google Shape;15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764" l="0" r="79822" t="12079"/>
          <a:stretch/>
        </p:blipFill>
        <p:spPr>
          <a:xfrm>
            <a:off x="758317" y="1785730"/>
            <a:ext cx="3180305" cy="4599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54" name="Google Shape;154;p19"/>
          <p:cNvPicPr preferRelativeResize="0"/>
          <p:nvPr/>
        </p:nvPicPr>
        <p:blipFill rotWithShape="1">
          <a:blip r:embed="rId4">
            <a:alphaModFix/>
          </a:blip>
          <a:srcRect b="12579" l="0" r="79471" t="12931"/>
          <a:stretch/>
        </p:blipFill>
        <p:spPr>
          <a:xfrm>
            <a:off x="5565916" y="1785730"/>
            <a:ext cx="2941980" cy="45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1248109" y="1263136"/>
            <a:ext cx="183873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View mode</a:t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7055874" y="1263136"/>
            <a:ext cx="183873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Edit mode 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5576255" y="5760655"/>
            <a:ext cx="2329070" cy="506896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4255847" y="5336716"/>
            <a:ext cx="1174875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add new theories</a:t>
            </a:r>
            <a:endParaRPr/>
          </a:p>
        </p:txBody>
      </p:sp>
      <p:cxnSp>
        <p:nvCxnSpPr>
          <p:cNvPr id="159" name="Google Shape;159;p19"/>
          <p:cNvCxnSpPr>
            <a:stCxn id="158" idx="3"/>
          </p:cNvCxnSpPr>
          <p:nvPr/>
        </p:nvCxnSpPr>
        <p:spPr>
          <a:xfrm>
            <a:off x="5430722" y="5598326"/>
            <a:ext cx="665400" cy="246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Graphical user interface&#10;&#10;Description automatically generated" id="160" name="Google Shape;160;p19"/>
          <p:cNvPicPr preferRelativeResize="0"/>
          <p:nvPr/>
        </p:nvPicPr>
        <p:blipFill rotWithShape="1">
          <a:blip r:embed="rId5">
            <a:alphaModFix/>
          </a:blip>
          <a:srcRect b="2930" l="0" r="79428" t="17325"/>
          <a:stretch/>
        </p:blipFill>
        <p:spPr>
          <a:xfrm>
            <a:off x="8607287" y="1988755"/>
            <a:ext cx="2435712" cy="4278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8607286" y="5993497"/>
            <a:ext cx="1798983" cy="274054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0917919" y="5657223"/>
            <a:ext cx="1174875" cy="7386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delete any existing theory</a:t>
            </a:r>
            <a:endParaRPr/>
          </a:p>
        </p:txBody>
      </p:sp>
      <p:cxnSp>
        <p:nvCxnSpPr>
          <p:cNvPr id="163" name="Google Shape;163;p19"/>
          <p:cNvCxnSpPr>
            <a:stCxn id="162" idx="1"/>
          </p:cNvCxnSpPr>
          <p:nvPr/>
        </p:nvCxnSpPr>
        <p:spPr>
          <a:xfrm flipH="1">
            <a:off x="10406419" y="6026555"/>
            <a:ext cx="511500" cy="104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